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handoutMasterIdLst>
    <p:handoutMasterId r:id="rId17"/>
  </p:handoutMasterIdLst>
  <p:sldIdLst>
    <p:sldId id="269" r:id="rId2"/>
    <p:sldId id="270" r:id="rId3"/>
    <p:sldId id="271" r:id="rId4"/>
    <p:sldId id="272" r:id="rId5"/>
    <p:sldId id="275" r:id="rId6"/>
    <p:sldId id="273" r:id="rId7"/>
    <p:sldId id="276" r:id="rId8"/>
    <p:sldId id="277" r:id="rId9"/>
    <p:sldId id="278" r:id="rId10"/>
    <p:sldId id="280" r:id="rId11"/>
    <p:sldId id="281" r:id="rId12"/>
    <p:sldId id="279" r:id="rId13"/>
    <p:sldId id="274" r:id="rId14"/>
    <p:sldId id="263" r:id="rId15"/>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4" autoAdjust="0"/>
    <p:restoredTop sz="94660"/>
  </p:normalViewPr>
  <p:slideViewPr>
    <p:cSldViewPr>
      <p:cViewPr varScale="1">
        <p:scale>
          <a:sx n="86" d="100"/>
          <a:sy n="86" d="100"/>
        </p:scale>
        <p:origin x="102" y="672"/>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1" d="1"/>
        <a:sy n="1" d="1"/>
      </p:scale>
      <p:origin x="0" y="0"/>
    </p:cViewPr>
  </p:notesTextViewPr>
  <p:notesViewPr>
    <p:cSldViewPr>
      <p:cViewPr varScale="1">
        <p:scale>
          <a:sx n="76" d="100"/>
          <a:sy n="76" d="100"/>
        </p:scale>
        <p:origin x="253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7/20/2020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7/20/2020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401524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552792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129894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an animal and or plant found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3890140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14</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229052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p:cNvSpPr>
            <a:spLocks noEditPoints="1"/>
          </p:cNvSpPr>
          <p:nvPr/>
        </p:nvSpPr>
        <p:spPr bwMode="auto">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smtClean="0"/>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pPr/>
              <a:t>7/20/2020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pPr/>
              <a:t>‹#›</a:t>
            </a:fld>
            <a:endParaRPr lang="en-US"/>
          </a:p>
        </p:txBody>
      </p:sp>
    </p:spTree>
    <p:extLst>
      <p:ext uri="{BB962C8B-B14F-4D97-AF65-F5344CB8AC3E}">
        <p14:creationId xmlns:p14="http://schemas.microsoft.com/office/powerpoint/2010/main" val="22236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7/20/2020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8745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7/20/2020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3921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7/20/2020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7015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smtClean="0"/>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7/20/2020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0336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7/20/2020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7304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EDF33987-6305-4E2A-BF18-EF013ECE927B}" type="datetimeFigureOut">
              <a:rPr lang="en-US" smtClean="0"/>
              <a:t>7/20/2020</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44210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DF33987-6305-4E2A-BF18-EF013ECE927B}" type="datetimeFigureOut">
              <a:rPr lang="en-US" smtClean="0"/>
              <a:t>7/20/2020</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13906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EDF33987-6305-4E2A-BF18-EF013ECE927B}" type="datetimeFigureOut">
              <a:rPr lang="en-US" smtClean="0"/>
              <a:t>7/20/2020</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52978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smtClean="0"/>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7/20/2020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58198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7/20/2020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70294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gs>
            <a:gs pos="40000">
              <a:schemeClr val="bg2"/>
            </a:gs>
            <a:gs pos="10000">
              <a:schemeClr val="bg1">
                <a:lumMod val="95000"/>
              </a:schemeClr>
            </a:gs>
            <a:gs pos="100000">
              <a:schemeClr val="bg2">
                <a:lumMod val="9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Rectangle 7"/>
          <p:cNvSpPr/>
          <p:nvPr userDrawn="1"/>
        </p:nvSpPr>
        <p:spPr bwMode="ltGray">
          <a:xfrm>
            <a:off x="1460" y="0"/>
            <a:ext cx="12188952" cy="6858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400"/>
          </a:p>
        </p:txBody>
      </p:sp>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7/20/2020</a:t>
            </a:fld>
            <a:endParaRPr lang="en-US" dirty="0"/>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431716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 y="2564904"/>
            <a:ext cx="12188824" cy="871736"/>
          </a:xfrm>
        </p:spPr>
        <p:txBody>
          <a:bodyPr/>
          <a:lstStyle/>
          <a:p>
            <a:pPr algn="ctr"/>
            <a:r>
              <a:rPr lang="en-IN" b="1" dirty="0" smtClean="0"/>
              <a:t>The </a:t>
            </a:r>
            <a:r>
              <a:rPr lang="en-IN" b="1" dirty="0"/>
              <a:t>Battle of Neighbourhoods</a:t>
            </a:r>
            <a:endParaRPr lang="en-US" dirty="0"/>
          </a:p>
        </p:txBody>
      </p:sp>
      <p:sp>
        <p:nvSpPr>
          <p:cNvPr id="5" name="Subtitle 4"/>
          <p:cNvSpPr>
            <a:spLocks noGrp="1"/>
          </p:cNvSpPr>
          <p:nvPr>
            <p:ph type="subTitle" idx="1"/>
          </p:nvPr>
        </p:nvSpPr>
        <p:spPr>
          <a:xfrm>
            <a:off x="9262764" y="5733256"/>
            <a:ext cx="2644550" cy="632048"/>
          </a:xfrm>
        </p:spPr>
        <p:txBody>
          <a:bodyPr>
            <a:normAutofit fontScale="92500"/>
          </a:bodyPr>
          <a:lstStyle/>
          <a:p>
            <a:r>
              <a:rPr lang="en-US" dirty="0" smtClean="0"/>
              <a:t>By,</a:t>
            </a:r>
          </a:p>
          <a:p>
            <a:r>
              <a:rPr lang="en-US" dirty="0" smtClean="0"/>
              <a:t>Davidson VERSAILLES</a:t>
            </a:r>
            <a:endParaRPr lang="en-US" dirty="0"/>
          </a:p>
        </p:txBody>
      </p:sp>
    </p:spTree>
    <p:extLst>
      <p:ext uri="{BB962C8B-B14F-4D97-AF65-F5344CB8AC3E}">
        <p14:creationId xmlns:p14="http://schemas.microsoft.com/office/powerpoint/2010/main" val="2887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Average Housing Price by Clusters in Scarborough</a:t>
            </a:r>
          </a:p>
        </p:txBody>
      </p:sp>
      <p:pic>
        <p:nvPicPr>
          <p:cNvPr id="4" name="Content Placeholder 3"/>
          <p:cNvPicPr>
            <a:picLocks noGrp="1" noChangeAspect="1"/>
          </p:cNvPicPr>
          <p:nvPr>
            <p:ph idx="1"/>
          </p:nvPr>
        </p:nvPicPr>
        <p:blipFill>
          <a:blip r:embed="rId2"/>
          <a:stretch>
            <a:fillRect/>
          </a:stretch>
        </p:blipFill>
        <p:spPr>
          <a:xfrm>
            <a:off x="1989956" y="1700808"/>
            <a:ext cx="7200800" cy="4785521"/>
          </a:xfrm>
          <a:prstGeom prst="rect">
            <a:avLst/>
          </a:prstGeom>
        </p:spPr>
      </p:pic>
    </p:spTree>
    <p:extLst>
      <p:ext uri="{BB962C8B-B14F-4D97-AF65-F5344CB8AC3E}">
        <p14:creationId xmlns:p14="http://schemas.microsoft.com/office/powerpoint/2010/main" val="270999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School Ratings by Clusters in Scarborough</a:t>
            </a:r>
          </a:p>
        </p:txBody>
      </p:sp>
      <p:pic>
        <p:nvPicPr>
          <p:cNvPr id="4" name="Content Placeholder 3"/>
          <p:cNvPicPr>
            <a:picLocks noGrp="1" noChangeAspect="1"/>
          </p:cNvPicPr>
          <p:nvPr>
            <p:ph idx="1"/>
          </p:nvPr>
        </p:nvPicPr>
        <p:blipFill>
          <a:blip r:embed="rId2"/>
          <a:stretch>
            <a:fillRect/>
          </a:stretch>
        </p:blipFill>
        <p:spPr>
          <a:xfrm>
            <a:off x="837828" y="1844824"/>
            <a:ext cx="10297144" cy="4752528"/>
          </a:xfrm>
          <a:prstGeom prst="rect">
            <a:avLst/>
          </a:prstGeom>
        </p:spPr>
      </p:pic>
    </p:spTree>
    <p:extLst>
      <p:ext uri="{BB962C8B-B14F-4D97-AF65-F5344CB8AC3E}">
        <p14:creationId xmlns:p14="http://schemas.microsoft.com/office/powerpoint/2010/main" val="836745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Location:</a:t>
            </a:r>
            <a:br>
              <a:rPr lang="en-US" dirty="0"/>
            </a:b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Scarborough </a:t>
            </a:r>
            <a:r>
              <a:rPr lang="en-US" dirty="0"/>
              <a:t>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p>
          <a:p>
            <a:endParaRPr lang="en-US" dirty="0"/>
          </a:p>
          <a:p>
            <a:pPr marL="45720" indent="0">
              <a:buNone/>
            </a:pPr>
            <a:r>
              <a:rPr lang="en-US" b="1" dirty="0" smtClean="0"/>
              <a:t> Foursquare </a:t>
            </a:r>
            <a:r>
              <a:rPr lang="en-US" b="1" dirty="0"/>
              <a:t>API:</a:t>
            </a:r>
          </a:p>
          <a:p>
            <a:r>
              <a:rPr lang="en-US" dirty="0"/>
              <a:t>This project have used Four-square API as its prime data gathering source as it has a database of millions of places, especially their places API which provides the ability to perform location search, location sharing and details about a business.</a:t>
            </a:r>
          </a:p>
        </p:txBody>
      </p:sp>
    </p:spTree>
    <p:extLst>
      <p:ext uri="{BB962C8B-B14F-4D97-AF65-F5344CB8AC3E}">
        <p14:creationId xmlns:p14="http://schemas.microsoft.com/office/powerpoint/2010/main" val="391848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 </a:t>
            </a:r>
            <a:r>
              <a:rPr lang="en-US" dirty="0"/>
              <a:t>Discussion Section</a:t>
            </a:r>
          </a:p>
        </p:txBody>
      </p:sp>
      <p:sp>
        <p:nvSpPr>
          <p:cNvPr id="6" name="Content Placeholder 5"/>
          <p:cNvSpPr>
            <a:spLocks noGrp="1"/>
          </p:cNvSpPr>
          <p:nvPr>
            <p:ph idx="1"/>
          </p:nvPr>
        </p:nvSpPr>
        <p:spPr/>
        <p:txBody>
          <a:bodyPr>
            <a:normAutofit lnSpcReduction="10000"/>
          </a:bodyPr>
          <a:lstStyle/>
          <a:p>
            <a:pPr marL="45720" indent="0">
              <a:buNone/>
            </a:pPr>
            <a:r>
              <a:rPr lang="en-US" b="1" dirty="0"/>
              <a:t>Problem Which Tried to Solve:</a:t>
            </a:r>
          </a:p>
          <a:p>
            <a:r>
              <a:rPr lang="en-US" dirty="0"/>
              <a:t>The major purpose of this project, is to suggest a better neighborhood in a new city for the person who are </a:t>
            </a:r>
            <a:r>
              <a:rPr lang="en-US" dirty="0" err="1"/>
              <a:t>shiffting</a:t>
            </a:r>
            <a:r>
              <a:rPr lang="en-US" dirty="0"/>
              <a:t> there. Social presence in society in terms of like minded people. Connectivity to the airport, bus stand, city center, markets and other daily needs things nearby.</a:t>
            </a:r>
          </a:p>
          <a:p>
            <a:endParaRPr lang="en-US" dirty="0"/>
          </a:p>
          <a:p>
            <a:r>
              <a:rPr lang="en-US" dirty="0"/>
              <a:t>Sorted list of house in terms of housing prices in a ascending or descending order</a:t>
            </a:r>
          </a:p>
          <a:p>
            <a:r>
              <a:rPr lang="en-US" dirty="0"/>
              <a:t>Sorted list of schools in terms of location, fees, rating and reviews</a:t>
            </a:r>
          </a:p>
        </p:txBody>
      </p:sp>
    </p:spTree>
    <p:extLst>
      <p:ext uri="{BB962C8B-B14F-4D97-AF65-F5344CB8AC3E}">
        <p14:creationId xmlns:p14="http://schemas.microsoft.com/office/powerpoint/2010/main" val="38822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61764" y="332656"/>
            <a:ext cx="11737304" cy="691480"/>
          </a:xfrm>
        </p:spPr>
        <p:txBody>
          <a:bodyPr/>
          <a:lstStyle/>
          <a:p>
            <a:pPr algn="ctr"/>
            <a:r>
              <a:rPr lang="en-IN" b="1" dirty="0"/>
              <a:t>Conclusion:</a:t>
            </a:r>
            <a:endParaRPr lang="en-US" dirty="0"/>
          </a:p>
        </p:txBody>
      </p:sp>
      <p:sp>
        <p:nvSpPr>
          <p:cNvPr id="9" name="Content Placeholder 8"/>
          <p:cNvSpPr>
            <a:spLocks noGrp="1"/>
          </p:cNvSpPr>
          <p:nvPr>
            <p:ph idx="1"/>
          </p:nvPr>
        </p:nvSpPr>
        <p:spPr>
          <a:xfrm>
            <a:off x="261764" y="1196752"/>
            <a:ext cx="11737304" cy="5328592"/>
          </a:xfrm>
        </p:spPr>
        <p:txBody>
          <a:bodyPr>
            <a:normAutofit fontScale="47500" lnSpcReduction="20000"/>
          </a:bodyPr>
          <a:lstStyle/>
          <a:p>
            <a:pPr marL="45720" indent="0">
              <a:buNone/>
            </a:pPr>
            <a:r>
              <a:rPr lang="en-US" dirty="0"/>
              <a:t>In this project, using k-means cluster algorithm I separated the neighborhood into 10(Ten) different clusters and for 103 different </a:t>
            </a:r>
            <a:r>
              <a:rPr lang="en-US" dirty="0" err="1"/>
              <a:t>lattitude</a:t>
            </a:r>
            <a:r>
              <a:rPr lang="en-US" dirty="0"/>
              <a:t> and </a:t>
            </a:r>
            <a:r>
              <a:rPr lang="en-US" dirty="0" err="1"/>
              <a:t>logitude</a:t>
            </a:r>
            <a:r>
              <a:rPr lang="en-US" dirty="0"/>
              <a:t> from dataset, which have very-similar neighborhoods around them. Using the charts above results presented to a particular neighborhood based on average house prices and school rating have been made</a:t>
            </a:r>
            <a:r>
              <a:rPr lang="en-US" dirty="0" smtClean="0"/>
              <a:t>.</a:t>
            </a:r>
            <a:endParaRPr lang="en-US" dirty="0"/>
          </a:p>
          <a:p>
            <a:pPr marL="45720" indent="0">
              <a:buNone/>
            </a:pPr>
            <a:r>
              <a:rPr lang="en-US" dirty="0"/>
              <a:t>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a:t>
            </a:r>
            <a:r>
              <a:rPr lang="en-US" dirty="0" smtClean="0"/>
              <a:t>.</a:t>
            </a:r>
            <a:endParaRPr lang="en-US" dirty="0"/>
          </a:p>
          <a:p>
            <a:pPr marL="45720" indent="0">
              <a:buNone/>
            </a:pPr>
            <a:r>
              <a:rPr lang="en-US" b="1" dirty="0" smtClean="0"/>
              <a:t>Future </a:t>
            </a:r>
            <a:r>
              <a:rPr lang="en-US" b="1" dirty="0"/>
              <a:t>Works:</a:t>
            </a:r>
          </a:p>
          <a:p>
            <a:pPr marL="45720" indent="0">
              <a:buNone/>
            </a:pPr>
            <a:r>
              <a:rPr lang="en-US" dirty="0"/>
              <a:t>This project can be continued for making it more precise in terms to find best house in Scarborough. Best means on the basis of all required things(daily needs or things we need to live a better life) around and also in terms of cost effective</a:t>
            </a:r>
            <a:r>
              <a:rPr lang="en-US" dirty="0" smtClean="0"/>
              <a:t>.</a:t>
            </a:r>
            <a:endParaRPr lang="en-US" dirty="0"/>
          </a:p>
          <a:p>
            <a:pPr marL="45720" indent="0">
              <a:buNone/>
            </a:pPr>
            <a:r>
              <a:rPr lang="en-US" dirty="0"/>
              <a:t>Libraries Which are Used to </a:t>
            </a:r>
            <a:r>
              <a:rPr lang="en-US" dirty="0" err="1"/>
              <a:t>Develope</a:t>
            </a:r>
            <a:r>
              <a:rPr lang="en-US" dirty="0"/>
              <a:t> the Project:</a:t>
            </a:r>
          </a:p>
          <a:p>
            <a:pPr marL="45720" indent="0">
              <a:buNone/>
            </a:pPr>
            <a:r>
              <a:rPr lang="en-US" dirty="0"/>
              <a:t>Pandas: For creating and manipulating </a:t>
            </a:r>
            <a:r>
              <a:rPr lang="en-US" dirty="0" err="1"/>
              <a:t>dataframes</a:t>
            </a:r>
            <a:r>
              <a:rPr lang="en-US" dirty="0" smtClean="0"/>
              <a:t>.</a:t>
            </a:r>
            <a:endParaRPr lang="en-US" dirty="0"/>
          </a:p>
          <a:p>
            <a:pPr marL="45720" indent="0">
              <a:buNone/>
            </a:pPr>
            <a:r>
              <a:rPr lang="en-US" dirty="0"/>
              <a:t>Folium: Python visualization library would be used to visualize the neighborhoods cluster distribution of using interactive leaflet map</a:t>
            </a:r>
            <a:r>
              <a:rPr lang="en-US" dirty="0" smtClean="0"/>
              <a:t>.</a:t>
            </a:r>
            <a:endParaRPr lang="en-US" dirty="0"/>
          </a:p>
          <a:p>
            <a:pPr marL="45720" indent="0">
              <a:buNone/>
            </a:pPr>
            <a:r>
              <a:rPr lang="en-US" dirty="0" err="1"/>
              <a:t>Scikit</a:t>
            </a:r>
            <a:r>
              <a:rPr lang="en-US" dirty="0"/>
              <a:t> Learn: For importing k-means clustering</a:t>
            </a:r>
            <a:r>
              <a:rPr lang="en-US" dirty="0" smtClean="0"/>
              <a:t>.</a:t>
            </a:r>
            <a:endParaRPr lang="en-US" dirty="0"/>
          </a:p>
          <a:p>
            <a:pPr marL="45720" indent="0">
              <a:buNone/>
            </a:pPr>
            <a:r>
              <a:rPr lang="en-US" dirty="0"/>
              <a:t>JSON: Library to handle JSON files</a:t>
            </a:r>
            <a:r>
              <a:rPr lang="en-US" dirty="0" smtClean="0"/>
              <a:t>.</a:t>
            </a:r>
            <a:endParaRPr lang="en-US" dirty="0"/>
          </a:p>
          <a:p>
            <a:pPr marL="45720" indent="0">
              <a:buNone/>
            </a:pPr>
            <a:r>
              <a:rPr lang="en-US" dirty="0"/>
              <a:t>XML: To separate data from presentation and XML stores data in plain text format</a:t>
            </a:r>
            <a:r>
              <a:rPr lang="en-US" dirty="0" smtClean="0"/>
              <a:t>.</a:t>
            </a:r>
            <a:endParaRPr lang="en-US" dirty="0"/>
          </a:p>
          <a:p>
            <a:pPr marL="45720" indent="0">
              <a:buNone/>
            </a:pPr>
            <a:r>
              <a:rPr lang="en-US" dirty="0"/>
              <a:t>Geocoder: To retrieve Location Data</a:t>
            </a:r>
            <a:r>
              <a:rPr lang="en-US" dirty="0" smtClean="0"/>
              <a:t>.</a:t>
            </a:r>
            <a:endParaRPr lang="en-US" dirty="0"/>
          </a:p>
          <a:p>
            <a:pPr marL="45720" indent="0">
              <a:buNone/>
            </a:pPr>
            <a:r>
              <a:rPr lang="en-US" dirty="0"/>
              <a:t>Beautiful Soup and Requests: To scrap and library to handle http requests</a:t>
            </a:r>
            <a:r>
              <a:rPr lang="en-US" dirty="0" smtClean="0"/>
              <a:t>.</a:t>
            </a:r>
            <a:endParaRPr lang="en-US" dirty="0"/>
          </a:p>
          <a:p>
            <a:pPr marL="45720" indent="0">
              <a:buNone/>
            </a:pPr>
            <a:r>
              <a:rPr lang="en-US" dirty="0" err="1"/>
              <a:t>Matplotlib</a:t>
            </a:r>
            <a:r>
              <a:rPr lang="en-US" dirty="0"/>
              <a:t>: Python Plotting Module.</a:t>
            </a:r>
            <a:endParaRPr lang="en-US" dirty="0"/>
          </a:p>
        </p:txBody>
      </p:sp>
    </p:spTree>
    <p:extLst>
      <p:ext uri="{BB962C8B-B14F-4D97-AF65-F5344CB8AC3E}">
        <p14:creationId xmlns:p14="http://schemas.microsoft.com/office/powerpoint/2010/main" val="255394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70000">
              <a:schemeClr val="bg1"/>
            </a:gs>
            <a:gs pos="42000">
              <a:schemeClr val="bg2"/>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33772" y="260648"/>
            <a:ext cx="11593288" cy="691480"/>
          </a:xfrm>
        </p:spPr>
        <p:txBody>
          <a:bodyPr/>
          <a:lstStyle/>
          <a:p>
            <a:pPr algn="ctr"/>
            <a:r>
              <a:rPr lang="en-IN" b="1" dirty="0"/>
              <a:t>Introduction: </a:t>
            </a:r>
            <a:endParaRPr lang="en-IN" dirty="0"/>
          </a:p>
        </p:txBody>
      </p:sp>
      <p:sp>
        <p:nvSpPr>
          <p:cNvPr id="2" name="Content Placeholder 1"/>
          <p:cNvSpPr>
            <a:spLocks noGrp="1"/>
          </p:cNvSpPr>
          <p:nvPr>
            <p:ph idx="1"/>
          </p:nvPr>
        </p:nvSpPr>
        <p:spPr>
          <a:xfrm>
            <a:off x="477788" y="1196752"/>
            <a:ext cx="11305256" cy="4853136"/>
          </a:xfrm>
        </p:spPr>
        <p:txBody>
          <a:bodyPr>
            <a:normAutofit fontScale="85000" lnSpcReduction="10000"/>
          </a:bodyPr>
          <a:lstStyle/>
          <a:p>
            <a:r>
              <a:rPr lang="en-US" dirty="0"/>
              <a:t>The purpose of this Project is to help people in exploring better facilities around their neighborhood. It will help people making smart and efficient decision on selecting great neighborhood out of numbers of other neighborhoods in Scarborough, </a:t>
            </a:r>
            <a:r>
              <a:rPr lang="en-US" dirty="0" err="1"/>
              <a:t>Toranto</a:t>
            </a:r>
            <a:r>
              <a:rPr lang="en-US" dirty="0"/>
              <a:t>.</a:t>
            </a:r>
          </a:p>
          <a:p>
            <a:r>
              <a:rPr lang="en-US" dirty="0"/>
              <a:t>Lots of people are migrating to various states of Canada and needed lots of research for good housing prices and </a:t>
            </a:r>
            <a:r>
              <a:rPr lang="en-US" dirty="0" err="1"/>
              <a:t>reputated</a:t>
            </a:r>
            <a:r>
              <a:rPr lang="en-US" dirty="0"/>
              <a:t> schools for their children. This project is for those people who are looking for better neighborhoods. For ease of accessing to Cafe, School, Super market, medical shops, grocery shops, mall, theatre, hospital, like minded people, etc.</a:t>
            </a:r>
          </a:p>
          <a:p>
            <a:r>
              <a:rPr lang="en-US" dirty="0"/>
              <a:t>This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dirty="0" err="1"/>
              <a:t>freash</a:t>
            </a:r>
            <a:r>
              <a:rPr lang="en-US" dirty="0"/>
              <a:t> and waste water and excrement conveyed in sewers and recreational facilities.</a:t>
            </a:r>
          </a:p>
          <a:p>
            <a:r>
              <a:rPr lang="en-US" dirty="0"/>
              <a:t>It will help people to get awareness of the area and neighborhood before moving to a new city, state, country or place for their work or to start a new fresh life.</a:t>
            </a:r>
          </a:p>
        </p:txBody>
      </p:sp>
    </p:spTree>
    <p:extLst>
      <p:ext uri="{BB962C8B-B14F-4D97-AF65-F5344CB8AC3E}">
        <p14:creationId xmlns:p14="http://schemas.microsoft.com/office/powerpoint/2010/main" val="84695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9756" y="260648"/>
            <a:ext cx="11737304" cy="691480"/>
          </a:xfrm>
        </p:spPr>
        <p:txBody>
          <a:bodyPr/>
          <a:lstStyle/>
          <a:p>
            <a:pPr algn="ctr"/>
            <a:r>
              <a:rPr lang="en-IN" b="1" dirty="0"/>
              <a:t>Problem:</a:t>
            </a:r>
            <a:endParaRPr lang="en-IN" dirty="0"/>
          </a:p>
        </p:txBody>
      </p:sp>
      <p:sp>
        <p:nvSpPr>
          <p:cNvPr id="2" name="Content Placeholder 1"/>
          <p:cNvSpPr>
            <a:spLocks noGrp="1"/>
          </p:cNvSpPr>
          <p:nvPr>
            <p:ph sz="half" idx="1"/>
          </p:nvPr>
        </p:nvSpPr>
        <p:spPr>
          <a:xfrm>
            <a:off x="621804" y="1628800"/>
            <a:ext cx="10729192" cy="4343400"/>
          </a:xfrm>
        </p:spPr>
        <p:txBody>
          <a:bodyPr>
            <a:normAutofit/>
          </a:bodyPr>
          <a:lstStyle/>
          <a:p>
            <a:pPr algn="just"/>
            <a:r>
              <a:rPr lang="en-IN" dirty="0"/>
              <a:t>To find the answers to the following questions: </a:t>
            </a:r>
          </a:p>
          <a:p>
            <a:pPr algn="just"/>
            <a:r>
              <a:rPr lang="en-IN" dirty="0"/>
              <a:t>Q1) List and visualize all major parts of New York City that has great Indian restaurants.</a:t>
            </a:r>
          </a:p>
          <a:p>
            <a:pPr algn="just"/>
            <a:r>
              <a:rPr lang="en-IN" dirty="0"/>
              <a:t>Q2) </a:t>
            </a:r>
            <a:r>
              <a:rPr lang="en-IN" dirty="0" smtClean="0"/>
              <a:t>What </a:t>
            </a:r>
            <a:r>
              <a:rPr lang="en-IN" dirty="0"/>
              <a:t>is best location in New York City for Indian Cuisine?</a:t>
            </a:r>
          </a:p>
          <a:p>
            <a:pPr algn="just"/>
            <a:r>
              <a:rPr lang="en-IN" dirty="0"/>
              <a:t>Q3) </a:t>
            </a:r>
            <a:r>
              <a:rPr lang="en-IN" dirty="0" smtClean="0"/>
              <a:t>Which </a:t>
            </a:r>
            <a:r>
              <a:rPr lang="en-IN" dirty="0"/>
              <a:t>areas have potential Indian Restaurant Market?</a:t>
            </a:r>
          </a:p>
          <a:p>
            <a:pPr algn="just"/>
            <a:r>
              <a:rPr lang="en-IN" dirty="0"/>
              <a:t>Q4) </a:t>
            </a:r>
            <a:r>
              <a:rPr lang="en-IN" dirty="0" smtClean="0"/>
              <a:t>Which </a:t>
            </a:r>
            <a:r>
              <a:rPr lang="en-IN" dirty="0"/>
              <a:t>all areas lack Indian Restaurants?</a:t>
            </a:r>
          </a:p>
          <a:p>
            <a:pPr algn="just"/>
            <a:r>
              <a:rPr lang="en-IN" dirty="0"/>
              <a:t>Q5) W</a:t>
            </a:r>
            <a:r>
              <a:rPr lang="en-IN" dirty="0" smtClean="0"/>
              <a:t>hich </a:t>
            </a:r>
            <a:r>
              <a:rPr lang="en-IN" dirty="0"/>
              <a:t>is the best place to stay if you prefer Indian Cuisine?</a:t>
            </a:r>
          </a:p>
        </p:txBody>
      </p:sp>
    </p:spTree>
    <p:extLst>
      <p:ext uri="{BB962C8B-B14F-4D97-AF65-F5344CB8AC3E}">
        <p14:creationId xmlns:p14="http://schemas.microsoft.com/office/powerpoint/2010/main" val="119226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756" y="260648"/>
            <a:ext cx="11809312" cy="691480"/>
          </a:xfrm>
        </p:spPr>
        <p:txBody>
          <a:bodyPr/>
          <a:lstStyle/>
          <a:p>
            <a:pPr algn="ctr"/>
            <a:r>
              <a:rPr lang="en-IN" b="1" dirty="0"/>
              <a:t>Data Section:</a:t>
            </a:r>
            <a:endParaRPr lang="en-IN" dirty="0"/>
          </a:p>
        </p:txBody>
      </p:sp>
      <p:sp>
        <p:nvSpPr>
          <p:cNvPr id="3" name="Text Placeholder 2"/>
          <p:cNvSpPr>
            <a:spLocks noGrp="1"/>
          </p:cNvSpPr>
          <p:nvPr>
            <p:ph sz="half" idx="1"/>
          </p:nvPr>
        </p:nvSpPr>
        <p:spPr>
          <a:xfrm>
            <a:off x="172688" y="1196752"/>
            <a:ext cx="11809312" cy="5400600"/>
          </a:xfrm>
        </p:spPr>
        <p:txBody>
          <a:bodyPr>
            <a:normAutofit fontScale="62500" lnSpcReduction="20000"/>
          </a:bodyPr>
          <a:lstStyle/>
          <a:p>
            <a:pPr marL="45720" indent="0" algn="just">
              <a:buNone/>
            </a:pPr>
            <a:r>
              <a:rPr lang="en-US" sz="1800" dirty="0"/>
              <a:t>Data Link: https://en.wikipedia.org/wiki/List_of_postal_codes_of_Canada:_</a:t>
            </a:r>
            <a:r>
              <a:rPr lang="en-US" sz="1800" dirty="0" smtClean="0"/>
              <a:t>M</a:t>
            </a:r>
            <a:endParaRPr lang="en-US" sz="1800" dirty="0"/>
          </a:p>
          <a:p>
            <a:pPr marL="45720" indent="0" algn="just">
              <a:buNone/>
            </a:pPr>
            <a:r>
              <a:rPr lang="en-US" sz="1800" dirty="0"/>
              <a:t>Will use Scarborough dataset which we scrapped from </a:t>
            </a:r>
            <a:r>
              <a:rPr lang="en-US" sz="1800" dirty="0" err="1"/>
              <a:t>wikipedia</a:t>
            </a:r>
            <a:r>
              <a:rPr lang="en-US" sz="1800" dirty="0"/>
              <a:t> on Week 3. Dataset consisting of latitude and longitude, zip codes</a:t>
            </a:r>
            <a:r>
              <a:rPr lang="en-US" sz="1800" dirty="0" smtClean="0"/>
              <a:t>.</a:t>
            </a:r>
            <a:endParaRPr lang="en-US" sz="1800" dirty="0"/>
          </a:p>
          <a:p>
            <a:pPr marL="45720" indent="0" algn="just">
              <a:buNone/>
            </a:pPr>
            <a:r>
              <a:rPr lang="en-US" sz="1800" dirty="0"/>
              <a:t>Foursquare API </a:t>
            </a:r>
            <a:r>
              <a:rPr lang="en-US" sz="1800" dirty="0" smtClean="0"/>
              <a:t>Data:</a:t>
            </a:r>
          </a:p>
          <a:p>
            <a:pPr marL="45720" indent="0" algn="just">
              <a:buNone/>
            </a:pPr>
            <a:r>
              <a:rPr lang="en-US" sz="1800" dirty="0" smtClean="0"/>
              <a:t>We </a:t>
            </a:r>
            <a:r>
              <a:rPr lang="en-US" sz="1800" dirty="0"/>
              <a:t>will need data about different venues in different neighborhoods of that specific borough. 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r>
              <a:rPr lang="en-US" sz="1800" dirty="0" smtClean="0"/>
              <a:t>.</a:t>
            </a:r>
            <a:endParaRPr lang="en-US" sz="1800" dirty="0"/>
          </a:p>
          <a:p>
            <a:pPr marL="45720" indent="0" algn="just">
              <a:buNone/>
            </a:pPr>
            <a:r>
              <a:rPr lang="en-US" sz="1800" dirty="0"/>
              <a:t>After finding the list of neighborhoods, we then connect to the Foursquare API to gather information about venues inside each and every neighborhood. For each neighborhood, we have chosen the radius to be 100 meter</a:t>
            </a:r>
            <a:r>
              <a:rPr lang="en-US" sz="1800" dirty="0" smtClean="0"/>
              <a:t>.</a:t>
            </a:r>
            <a:endParaRPr lang="en-US" sz="1800" dirty="0"/>
          </a:p>
          <a:p>
            <a:pPr marL="45720" indent="0" algn="just">
              <a:buNone/>
            </a:pPr>
            <a:r>
              <a:rPr lang="en-US" sz="1800" dirty="0"/>
              <a:t>The data retrieved from Foursquare contained information of venues within a specified distance of the longitude and latitude of the postcodes. The information obtained per venue as follows</a:t>
            </a:r>
            <a:r>
              <a:rPr lang="en-US" sz="1800" dirty="0" smtClean="0"/>
              <a:t>:</a:t>
            </a:r>
            <a:endParaRPr lang="en-US" sz="1800" dirty="0"/>
          </a:p>
          <a:p>
            <a:pPr marL="45720" indent="0" algn="just">
              <a:buNone/>
            </a:pPr>
            <a:r>
              <a:rPr lang="en-US" sz="1800" dirty="0"/>
              <a:t>1. Neighborhood</a:t>
            </a:r>
          </a:p>
          <a:p>
            <a:pPr marL="45720" indent="0" algn="just">
              <a:buNone/>
            </a:pPr>
            <a:r>
              <a:rPr lang="en-US" sz="1800" dirty="0"/>
              <a:t>2. Neighborhood Latitude</a:t>
            </a:r>
          </a:p>
          <a:p>
            <a:pPr marL="45720" indent="0" algn="just">
              <a:buNone/>
            </a:pPr>
            <a:r>
              <a:rPr lang="en-US" sz="1800" dirty="0"/>
              <a:t>3. Neighborhood Longitude</a:t>
            </a:r>
          </a:p>
          <a:p>
            <a:pPr marL="45720" indent="0" algn="just">
              <a:buNone/>
            </a:pPr>
            <a:r>
              <a:rPr lang="en-US" sz="1800" dirty="0"/>
              <a:t>4. Venue</a:t>
            </a:r>
          </a:p>
          <a:p>
            <a:pPr marL="45720" indent="0" algn="just">
              <a:buNone/>
            </a:pPr>
            <a:r>
              <a:rPr lang="en-US" sz="1800" dirty="0"/>
              <a:t>5. Name of the venue e.g. the name of a store or restaurant</a:t>
            </a:r>
          </a:p>
          <a:p>
            <a:pPr marL="45720" indent="0" algn="just">
              <a:buNone/>
            </a:pPr>
            <a:r>
              <a:rPr lang="en-US" sz="1800" dirty="0"/>
              <a:t>6. Venue Latitude</a:t>
            </a:r>
          </a:p>
          <a:p>
            <a:pPr marL="45720" indent="0" algn="just">
              <a:buNone/>
            </a:pPr>
            <a:r>
              <a:rPr lang="en-US" sz="1800" dirty="0"/>
              <a:t>7. Venue Longitude</a:t>
            </a:r>
          </a:p>
          <a:p>
            <a:pPr marL="45720" indent="0" algn="just">
              <a:buNone/>
            </a:pPr>
            <a:r>
              <a:rPr lang="en-US" sz="1800" dirty="0"/>
              <a:t>8. Venue Category</a:t>
            </a:r>
            <a:endParaRPr lang="en-IN" sz="1800" dirty="0"/>
          </a:p>
        </p:txBody>
      </p:sp>
    </p:spTree>
    <p:extLst>
      <p:ext uri="{BB962C8B-B14F-4D97-AF65-F5344CB8AC3E}">
        <p14:creationId xmlns:p14="http://schemas.microsoft.com/office/powerpoint/2010/main" val="883091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Map of Scarborough</a:t>
            </a:r>
          </a:p>
        </p:txBody>
      </p:sp>
      <p:pic>
        <p:nvPicPr>
          <p:cNvPr id="6" name="Picture 5"/>
          <p:cNvPicPr>
            <a:picLocks noChangeAspect="1"/>
          </p:cNvPicPr>
          <p:nvPr/>
        </p:nvPicPr>
        <p:blipFill>
          <a:blip r:embed="rId2"/>
          <a:stretch>
            <a:fillRect/>
          </a:stretch>
        </p:blipFill>
        <p:spPr>
          <a:xfrm>
            <a:off x="1125860" y="1700808"/>
            <a:ext cx="8974733" cy="5046241"/>
          </a:xfrm>
          <a:prstGeom prst="rect">
            <a:avLst/>
          </a:prstGeom>
        </p:spPr>
      </p:pic>
    </p:spTree>
    <p:extLst>
      <p:ext uri="{BB962C8B-B14F-4D97-AF65-F5344CB8AC3E}">
        <p14:creationId xmlns:p14="http://schemas.microsoft.com/office/powerpoint/2010/main" val="387946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9756" y="260648"/>
            <a:ext cx="11809312" cy="691480"/>
          </a:xfrm>
        </p:spPr>
        <p:txBody>
          <a:bodyPr/>
          <a:lstStyle/>
          <a:p>
            <a:pPr algn="ctr"/>
            <a:r>
              <a:rPr lang="en-IN" b="1" dirty="0"/>
              <a:t>Methodology:</a:t>
            </a:r>
            <a:endParaRPr lang="en-IN" dirty="0"/>
          </a:p>
        </p:txBody>
      </p:sp>
      <p:sp>
        <p:nvSpPr>
          <p:cNvPr id="6" name="Content Placeholder 5"/>
          <p:cNvSpPr>
            <a:spLocks noGrp="1"/>
          </p:cNvSpPr>
          <p:nvPr>
            <p:ph sz="half" idx="1"/>
          </p:nvPr>
        </p:nvSpPr>
        <p:spPr>
          <a:xfrm>
            <a:off x="189756" y="1268760"/>
            <a:ext cx="5400600" cy="5256584"/>
          </a:xfrm>
        </p:spPr>
        <p:txBody>
          <a:bodyPr>
            <a:normAutofit/>
          </a:bodyPr>
          <a:lstStyle/>
          <a:p>
            <a:r>
              <a:rPr lang="en-US" b="1" dirty="0"/>
              <a:t>Clustering Approach:</a:t>
            </a:r>
          </a:p>
          <a:p>
            <a:r>
              <a:rPr lang="en-US" dirty="0"/>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t>
            </a:r>
            <a:r>
              <a:rPr lang="en-US"/>
              <a:t>algorithm</a:t>
            </a:r>
            <a:r>
              <a:rPr lang="en-US" smtClean="0"/>
              <a:t>.</a:t>
            </a:r>
            <a:endParaRPr lang="en-US" dirty="0"/>
          </a:p>
        </p:txBody>
      </p:sp>
      <p:pic>
        <p:nvPicPr>
          <p:cNvPr id="2" name="Picture 1"/>
          <p:cNvPicPr>
            <a:picLocks noChangeAspect="1"/>
          </p:cNvPicPr>
          <p:nvPr/>
        </p:nvPicPr>
        <p:blipFill>
          <a:blip r:embed="rId3"/>
          <a:stretch>
            <a:fillRect/>
          </a:stretch>
        </p:blipFill>
        <p:spPr>
          <a:xfrm>
            <a:off x="5446340" y="2348880"/>
            <a:ext cx="6712375" cy="3816424"/>
          </a:xfrm>
          <a:prstGeom prst="rect">
            <a:avLst/>
          </a:prstGeom>
        </p:spPr>
      </p:pic>
    </p:spTree>
    <p:extLst>
      <p:ext uri="{BB962C8B-B14F-4D97-AF65-F5344CB8AC3E}">
        <p14:creationId xmlns:p14="http://schemas.microsoft.com/office/powerpoint/2010/main" val="4897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Most Common venues near Neighborhood</a:t>
            </a:r>
          </a:p>
        </p:txBody>
      </p:sp>
      <p:pic>
        <p:nvPicPr>
          <p:cNvPr id="7" name="Content Placeholder 6"/>
          <p:cNvPicPr>
            <a:picLocks noGrp="1" noChangeAspect="1"/>
          </p:cNvPicPr>
          <p:nvPr>
            <p:ph idx="1"/>
          </p:nvPr>
        </p:nvPicPr>
        <p:blipFill>
          <a:blip r:embed="rId2"/>
          <a:stretch>
            <a:fillRect/>
          </a:stretch>
        </p:blipFill>
        <p:spPr>
          <a:xfrm>
            <a:off x="1557908" y="1828799"/>
            <a:ext cx="8381845" cy="4733743"/>
          </a:xfrm>
          <a:prstGeom prst="rect">
            <a:avLst/>
          </a:prstGeom>
        </p:spPr>
      </p:pic>
    </p:spTree>
    <p:extLst>
      <p:ext uri="{BB962C8B-B14F-4D97-AF65-F5344CB8AC3E}">
        <p14:creationId xmlns:p14="http://schemas.microsoft.com/office/powerpoint/2010/main" val="2947860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Flow:</a:t>
            </a:r>
            <a:br>
              <a:rPr lang="en-US" dirty="0"/>
            </a:br>
            <a:endParaRPr lang="en-US" dirty="0"/>
          </a:p>
        </p:txBody>
      </p:sp>
      <p:sp>
        <p:nvSpPr>
          <p:cNvPr id="3" name="Content Placeholder 2"/>
          <p:cNvSpPr>
            <a:spLocks noGrp="1"/>
          </p:cNvSpPr>
          <p:nvPr>
            <p:ph idx="1"/>
          </p:nvPr>
        </p:nvSpPr>
        <p:spPr/>
        <p:txBody>
          <a:bodyPr/>
          <a:lstStyle/>
          <a:p>
            <a:r>
              <a:rPr lang="en-US" dirty="0" smtClean="0"/>
              <a:t>Using </a:t>
            </a:r>
            <a:r>
              <a:rPr lang="en-US" dirty="0"/>
              <a:t>credentials of Foursquare API features of near-by places of the neighborhoods would be mined. Due to http request limitations the number of places per neighborhood parameter would reasonably be set to 100 and the radius parameter would be set to 500.</a:t>
            </a:r>
          </a:p>
        </p:txBody>
      </p:sp>
    </p:spTree>
    <p:extLst>
      <p:ext uri="{BB962C8B-B14F-4D97-AF65-F5344CB8AC3E}">
        <p14:creationId xmlns:p14="http://schemas.microsoft.com/office/powerpoint/2010/main" val="277677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 </a:t>
            </a:r>
            <a:r>
              <a:rPr lang="en-US" b="1" dirty="0"/>
              <a:t>Results </a:t>
            </a:r>
            <a:r>
              <a:rPr lang="en-US" b="1" dirty="0" smtClean="0"/>
              <a:t>Section</a:t>
            </a:r>
            <a:r>
              <a:rPr lang="en-US" dirty="0"/>
              <a:t/>
            </a:r>
            <a:br>
              <a:rPr lang="en-US" dirty="0"/>
            </a:br>
            <a:r>
              <a:rPr lang="en-US" dirty="0"/>
              <a:t>Map of Clusters in Scarborough</a:t>
            </a:r>
          </a:p>
        </p:txBody>
      </p:sp>
      <p:pic>
        <p:nvPicPr>
          <p:cNvPr id="4" name="Content Placeholder 3"/>
          <p:cNvPicPr>
            <a:picLocks noGrp="1" noChangeAspect="1"/>
          </p:cNvPicPr>
          <p:nvPr>
            <p:ph idx="1"/>
          </p:nvPr>
        </p:nvPicPr>
        <p:blipFill>
          <a:blip r:embed="rId2"/>
          <a:stretch>
            <a:fillRect/>
          </a:stretch>
        </p:blipFill>
        <p:spPr>
          <a:xfrm>
            <a:off x="2252175" y="1828800"/>
            <a:ext cx="7684476" cy="4343400"/>
          </a:xfrm>
          <a:prstGeom prst="rect">
            <a:avLst/>
          </a:prstGeom>
        </p:spPr>
      </p:pic>
    </p:spTree>
    <p:extLst>
      <p:ext uri="{BB962C8B-B14F-4D97-AF65-F5344CB8AC3E}">
        <p14:creationId xmlns:p14="http://schemas.microsoft.com/office/powerpoint/2010/main" val="397875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count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1">
          <a:schemeClr val="accent1"/>
        </a:lnRef>
        <a:fillRef idx="2">
          <a:schemeClr val="accent1"/>
        </a:fillRef>
        <a:effectRef idx="1">
          <a:schemeClr val="accent1"/>
        </a:effectRef>
        <a:fontRef idx="minor">
          <a:schemeClr val="dk1"/>
        </a:fontRef>
      </a:style>
    </a:spDef>
    <a:lnDef>
      <a:spPr>
        <a:ln/>
      </a:spPr>
      <a:bodyPr/>
      <a:lstStyle/>
      <a:style>
        <a:lnRef idx="3">
          <a:schemeClr val="accent1"/>
        </a:lnRef>
        <a:fillRef idx="0">
          <a:schemeClr val="accent1"/>
        </a:fillRef>
        <a:effectRef idx="2">
          <a:schemeClr val="accent1"/>
        </a:effectRef>
        <a:fontRef idx="minor">
          <a:schemeClr val="tx1"/>
        </a:fontRef>
      </a:style>
    </a:lnDef>
    <a:txDef>
      <a:spPr>
        <a:noFill/>
        <a:ln>
          <a:solidFill>
            <a:schemeClr val="bg2"/>
          </a:solidFill>
        </a:ln>
      </a:spPr>
      <a:bodyPr wrap="none" rtlCol="0">
        <a:spAutoFit/>
      </a:bodyPr>
      <a:lstStyle>
        <a:defPPr>
          <a:lnSpc>
            <a:spcPct val="90000"/>
          </a:lnSpc>
          <a:defRPr sz="2400" dirty="0" err="1" smtClean="0"/>
        </a:defPPr>
      </a:lstStyle>
    </a:txDef>
  </a:objectDefaults>
  <a:extraClrSchemeLst/>
  <a:extLst>
    <a:ext uri="{05A4C25C-085E-4340-85A3-A5531E510DB2}">
      <thm15:themeFamily xmlns:thm15="http://schemas.microsoft.com/office/thememl/2012/main" name="World country report presentation.potx" id="{FF082492-D6CE-444E-B3E8-FB131EDFAC53}" vid="{71BD5CC8-96B3-46A6-8835-37741E8965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country report presentation</Template>
  <TotalTime>101</TotalTime>
  <Words>1243</Words>
  <Application>Microsoft Office PowerPoint</Application>
  <PresentationFormat>Custom</PresentationFormat>
  <Paragraphs>75</Paragraphs>
  <Slides>14</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Century Gothic</vt:lpstr>
      <vt:lpstr>World country report presentation</vt:lpstr>
      <vt:lpstr>The Battle of Neighbourhoods</vt:lpstr>
      <vt:lpstr>Introduction: </vt:lpstr>
      <vt:lpstr>Problem:</vt:lpstr>
      <vt:lpstr>Data Section:</vt:lpstr>
      <vt:lpstr>Map of Scarborough</vt:lpstr>
      <vt:lpstr>Methodology:</vt:lpstr>
      <vt:lpstr>Most Common venues near Neighborhood</vt:lpstr>
      <vt:lpstr>Work Flow: </vt:lpstr>
      <vt:lpstr> Results Section Map of Clusters in Scarborough</vt:lpstr>
      <vt:lpstr>Average Housing Price by Clusters in Scarborough</vt:lpstr>
      <vt:lpstr>School Ratings by Clusters in Scarborough</vt:lpstr>
      <vt:lpstr>The Location: </vt:lpstr>
      <vt:lpstr> Discussion Section</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dc:title>
  <dc:creator>Mohit Tejsinghani</dc:creator>
  <cp:lastModifiedBy>VERSAILLES</cp:lastModifiedBy>
  <cp:revision>8</cp:revision>
  <dcterms:created xsi:type="dcterms:W3CDTF">2020-01-05T08:05:09Z</dcterms:created>
  <dcterms:modified xsi:type="dcterms:W3CDTF">2020-07-20T13:05:14Z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